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  <p:sldId id="268" r:id="rId13"/>
    <p:sldId id="269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11188" y="1484313"/>
            <a:ext cx="7772400" cy="3873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sr-Cyrl-CS" sz="1200" b="1" smtClean="0"/>
              <a:t>УНИВЕРЗИТЕТ У КРАГУЈЕВЦУ</a:t>
            </a:r>
            <a:r>
              <a:rPr lang="en-US" sz="1200" b="1" smtClean="0"/>
              <a:t/>
            </a:r>
            <a:br>
              <a:rPr lang="en-US" sz="1200" b="1" smtClean="0"/>
            </a:br>
            <a:r>
              <a:rPr lang="sr-Cyrl-CS" sz="1200" b="1" smtClean="0"/>
              <a:t>ФАКУЛТЕТ МЕДИЦИНСКИХ НАУКА</a:t>
            </a:r>
            <a:endParaRPr lang="en-US" sz="1200" b="1" smtClean="0"/>
          </a:p>
        </p:txBody>
      </p:sp>
      <p:sp>
        <p:nvSpPr>
          <p:cNvPr id="2051" name="Rectangle 6"/>
          <p:cNvSpPr>
            <a:spLocks noChangeArrowheads="1"/>
          </p:cNvSpPr>
          <p:nvPr/>
        </p:nvSpPr>
        <p:spPr bwMode="auto">
          <a:xfrm>
            <a:off x="2895600" y="5410200"/>
            <a:ext cx="353695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b="1" dirty="0" err="1">
                <a:latin typeface="Calibri" pitchFamily="34" charset="0"/>
              </a:rPr>
              <a:t>Катедра</a:t>
            </a:r>
            <a:r>
              <a:rPr lang="en-US" sz="2200" b="1" dirty="0">
                <a:latin typeface="Calibri" pitchFamily="34" charset="0"/>
              </a:rPr>
              <a:t> </a:t>
            </a:r>
            <a:r>
              <a:rPr lang="en-US" sz="2200" b="1" dirty="0" err="1">
                <a:latin typeface="Calibri" pitchFamily="34" charset="0"/>
              </a:rPr>
              <a:t>изборног</a:t>
            </a:r>
            <a:r>
              <a:rPr lang="en-US" sz="2200" b="1" dirty="0">
                <a:latin typeface="Calibri" pitchFamily="34" charset="0"/>
              </a:rPr>
              <a:t> </a:t>
            </a:r>
            <a:r>
              <a:rPr lang="en-US" sz="2200" b="1" dirty="0" err="1">
                <a:latin typeface="Calibri" pitchFamily="34" charset="0"/>
              </a:rPr>
              <a:t>подручја</a:t>
            </a:r>
            <a:endParaRPr lang="en-US" sz="2200" b="1" dirty="0">
              <a:latin typeface="Calibri" pitchFamily="34" charset="0"/>
            </a:endParaRPr>
          </a:p>
        </p:txBody>
      </p:sp>
      <p:sp>
        <p:nvSpPr>
          <p:cNvPr id="2052" name="Rectangle 7"/>
          <p:cNvSpPr>
            <a:spLocks noChangeArrowheads="1"/>
          </p:cNvSpPr>
          <p:nvPr/>
        </p:nvSpPr>
        <p:spPr bwMode="auto">
          <a:xfrm>
            <a:off x="1069306" y="2133600"/>
            <a:ext cx="717048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 i="1" dirty="0" err="1">
                <a:latin typeface="Calibri" pitchFamily="34" charset="0"/>
              </a:rPr>
              <a:t>Докторске</a:t>
            </a:r>
            <a:r>
              <a:rPr lang="en-US" b="1" i="1" dirty="0">
                <a:latin typeface="Calibri" pitchFamily="34" charset="0"/>
              </a:rPr>
              <a:t> </a:t>
            </a:r>
            <a:r>
              <a:rPr lang="en-US" b="1" i="1" dirty="0" err="1">
                <a:latin typeface="Calibri" pitchFamily="34" charset="0"/>
              </a:rPr>
              <a:t>академске</a:t>
            </a:r>
            <a:r>
              <a:rPr lang="en-US" b="1" i="1" dirty="0">
                <a:latin typeface="Calibri" pitchFamily="34" charset="0"/>
              </a:rPr>
              <a:t> </a:t>
            </a:r>
            <a:r>
              <a:rPr lang="en-US" b="1" i="1" dirty="0" err="1">
                <a:latin typeface="Calibri" pitchFamily="34" charset="0"/>
              </a:rPr>
              <a:t>студије</a:t>
            </a:r>
            <a:endParaRPr lang="en-US" b="1" i="1" dirty="0">
              <a:latin typeface="Calibri" pitchFamily="34" charset="0"/>
            </a:endParaRPr>
          </a:p>
          <a:p>
            <a:pPr algn="ctr"/>
            <a:endParaRPr lang="en-US" sz="1400" b="1" i="1" dirty="0">
              <a:latin typeface="Calibri" pitchFamily="34" charset="0"/>
            </a:endParaRPr>
          </a:p>
          <a:p>
            <a:pPr algn="ctr"/>
            <a:r>
              <a:rPr lang="en-US" sz="1600" b="1" i="1" dirty="0">
                <a:latin typeface="Calibri" pitchFamily="34" charset="0"/>
              </a:rPr>
              <a:t>ИП5: </a:t>
            </a:r>
            <a:r>
              <a:rPr lang="en-US" sz="1600" b="1" i="1" dirty="0" err="1">
                <a:latin typeface="Calibri" pitchFamily="34" charset="0"/>
              </a:rPr>
              <a:t>Експериментална</a:t>
            </a:r>
            <a:r>
              <a:rPr lang="en-US" sz="1600" b="1" i="1" dirty="0">
                <a:latin typeface="Calibri" pitchFamily="34" charset="0"/>
              </a:rPr>
              <a:t> и </a:t>
            </a:r>
            <a:r>
              <a:rPr lang="en-US" sz="1600" b="1" i="1" dirty="0" err="1">
                <a:latin typeface="Calibri" pitchFamily="34" charset="0"/>
              </a:rPr>
              <a:t>примењена</a:t>
            </a:r>
            <a:r>
              <a:rPr lang="en-US" sz="1600" b="1" i="1" dirty="0">
                <a:latin typeface="Calibri" pitchFamily="34" charset="0"/>
              </a:rPr>
              <a:t> </a:t>
            </a:r>
            <a:r>
              <a:rPr lang="en-US" sz="1600" b="1" i="1" dirty="0" err="1">
                <a:latin typeface="Calibri" pitchFamily="34" charset="0"/>
              </a:rPr>
              <a:t>физиологија</a:t>
            </a:r>
            <a:r>
              <a:rPr lang="en-US" sz="1600" b="1" i="1" dirty="0">
                <a:latin typeface="Calibri" pitchFamily="34" charset="0"/>
              </a:rPr>
              <a:t> </a:t>
            </a:r>
            <a:r>
              <a:rPr lang="en-US" sz="1600" b="1" i="1" dirty="0" err="1">
                <a:latin typeface="Calibri" pitchFamily="34" charset="0"/>
              </a:rPr>
              <a:t>са</a:t>
            </a:r>
            <a:r>
              <a:rPr lang="en-US" sz="1600" b="1" i="1" dirty="0">
                <a:latin typeface="Calibri" pitchFamily="34" charset="0"/>
              </a:rPr>
              <a:t> </a:t>
            </a:r>
            <a:r>
              <a:rPr lang="en-US" sz="1600" b="1" i="1" dirty="0" err="1">
                <a:latin typeface="Calibri" pitchFamily="34" charset="0"/>
              </a:rPr>
              <a:t>спортском</a:t>
            </a:r>
            <a:r>
              <a:rPr lang="en-US" sz="1600" b="1" i="1" dirty="0">
                <a:latin typeface="Calibri" pitchFamily="34" charset="0"/>
              </a:rPr>
              <a:t> </a:t>
            </a:r>
            <a:r>
              <a:rPr lang="en-US" sz="1600" b="1" i="1" dirty="0" err="1" smtClean="0">
                <a:latin typeface="Calibri" pitchFamily="34" charset="0"/>
              </a:rPr>
              <a:t>медицином</a:t>
            </a:r>
            <a:endParaRPr lang="en-US" sz="1600" b="1" i="1" dirty="0" smtClean="0">
              <a:latin typeface="Calibri" pitchFamily="34" charset="0"/>
            </a:endParaRPr>
          </a:p>
          <a:p>
            <a:pPr algn="ctr"/>
            <a:r>
              <a:rPr lang="en-US" sz="1600" b="1" i="1" u="sng" dirty="0" smtClean="0">
                <a:latin typeface="Calibri" pitchFamily="34" charset="0"/>
              </a:rPr>
              <a:t>6.</a:t>
            </a:r>
            <a:r>
              <a:rPr lang="sr-Cyrl-RS" sz="1600" b="1" i="1" u="sng" dirty="0" smtClean="0">
                <a:latin typeface="Calibri" pitchFamily="34" charset="0"/>
              </a:rPr>
              <a:t> недеља наставе</a:t>
            </a:r>
            <a:endParaRPr lang="en-US" sz="1600" b="1" i="1" u="sng" dirty="0">
              <a:latin typeface="Calibri" pitchFamily="34" charset="0"/>
            </a:endParaRPr>
          </a:p>
        </p:txBody>
      </p:sp>
      <p:pic>
        <p:nvPicPr>
          <p:cNvPr id="205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304800"/>
            <a:ext cx="1690688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79512" y="3505200"/>
            <a:ext cx="8964488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cs typeface="Arial" pitchFamily="34" charset="0"/>
              </a:rPr>
              <a:t>Технике </a:t>
            </a:r>
            <a:r>
              <a:rPr lang="ru-RU" sz="4000" b="1" dirty="0" smtClean="0">
                <a:cs typeface="Arial" pitchFamily="34" charset="0"/>
              </a:rPr>
              <a:t>пипетирања </a:t>
            </a:r>
            <a:endParaRPr lang="en-US" sz="4000" b="1" dirty="0" smtClean="0"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cs typeface="Arial" pitchFamily="34" charset="0"/>
              </a:rPr>
              <a:t>биолошких узорака</a:t>
            </a:r>
            <a:endParaRPr lang="en-US" sz="4000" b="1" kern="10" dirty="0">
              <a:ln w="9525">
                <a:noFill/>
                <a:round/>
                <a:headEnd/>
                <a:tailEnd/>
              </a:ln>
              <a:solidFill>
                <a:schemeClr val="tx1">
                  <a:alpha val="78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Пипете и поступак пипетирања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Ако пипета није </a:t>
            </a:r>
            <a:r>
              <a:rPr lang="ru-RU" dirty="0" smtClean="0"/>
              <a:t>су</a:t>
            </a:r>
            <a:r>
              <a:rPr lang="sr-Cyrl-RS" dirty="0" smtClean="0"/>
              <a:t>в</a:t>
            </a:r>
            <a:r>
              <a:rPr lang="ru-RU" dirty="0" smtClean="0"/>
              <a:t>а</a:t>
            </a:r>
            <a:r>
              <a:rPr lang="ru-RU" dirty="0"/>
              <a:t>, испере се неколико пута с мало </a:t>
            </a:r>
            <a:r>
              <a:rPr lang="ru-RU" dirty="0" smtClean="0"/>
              <a:t>течности </a:t>
            </a:r>
            <a:r>
              <a:rPr lang="ru-RU" dirty="0"/>
              <a:t>која се пипетира. </a:t>
            </a:r>
            <a:endParaRPr lang="ru-RU" dirty="0" smtClean="0"/>
          </a:p>
          <a:p>
            <a:r>
              <a:rPr lang="ru-RU" dirty="0" smtClean="0"/>
              <a:t>Доњи </a:t>
            </a:r>
            <a:r>
              <a:rPr lang="ru-RU" dirty="0"/>
              <a:t>сужени </a:t>
            </a:r>
            <a:r>
              <a:rPr lang="ru-RU" dirty="0" smtClean="0"/>
              <a:t>део </a:t>
            </a:r>
            <a:r>
              <a:rPr lang="ru-RU" dirty="0"/>
              <a:t>пипете урони се у </a:t>
            </a:r>
            <a:r>
              <a:rPr lang="ru-RU" dirty="0" smtClean="0"/>
              <a:t>течност. </a:t>
            </a:r>
            <a:endParaRPr lang="ru-RU" dirty="0"/>
          </a:p>
          <a:p>
            <a:r>
              <a:rPr lang="ru-RU" dirty="0" smtClean="0"/>
              <a:t>На </a:t>
            </a:r>
            <a:r>
              <a:rPr lang="ru-RU" dirty="0"/>
              <a:t>горњем крају пипете </a:t>
            </a:r>
            <a:r>
              <a:rPr lang="ru-RU" dirty="0" smtClean="0"/>
              <a:t>течност а </a:t>
            </a:r>
            <a:r>
              <a:rPr lang="ru-RU" dirty="0"/>
              <a:t>се усисава устима или пропипетом мало изнад ознаке, а затим врхом кажипрста брзо затвори горњи отвор пипете. </a:t>
            </a:r>
          </a:p>
          <a:p>
            <a:r>
              <a:rPr lang="ru-RU" dirty="0" smtClean="0"/>
              <a:t>Треба </a:t>
            </a:r>
            <a:r>
              <a:rPr lang="ru-RU" dirty="0"/>
              <a:t>пазити да врх пипете буде стално уроњен у </a:t>
            </a:r>
            <a:r>
              <a:rPr lang="ru-RU" dirty="0" smtClean="0"/>
              <a:t>течност </a:t>
            </a:r>
            <a:r>
              <a:rPr lang="ru-RU" dirty="0"/>
              <a:t>у противном можемо </a:t>
            </a:r>
            <a:r>
              <a:rPr lang="ru-RU" dirty="0" smtClean="0"/>
              <a:t>течност </a:t>
            </a:r>
            <a:r>
              <a:rPr lang="ru-RU" dirty="0"/>
              <a:t>усисати у уста. </a:t>
            </a:r>
            <a:endParaRPr lang="ru-RU" dirty="0" smtClean="0"/>
          </a:p>
          <a:p>
            <a:r>
              <a:rPr lang="ru-RU" dirty="0" smtClean="0"/>
              <a:t>Напуњена </a:t>
            </a:r>
            <a:r>
              <a:rPr lang="ru-RU" dirty="0"/>
              <a:t>пипета, заједно с посудом из које се пипетира подигне се тако да ознака на пипети буде у висини очију и благим помицањем кажипрста се испусти текућина, тако да се доњи руб </a:t>
            </a:r>
            <a:r>
              <a:rPr lang="ru-RU" dirty="0" smtClean="0"/>
              <a:t>мениска </a:t>
            </a:r>
            <a:r>
              <a:rPr lang="ru-RU" dirty="0"/>
              <a:t>поравна с ознаком на пипети. </a:t>
            </a:r>
          </a:p>
          <a:p>
            <a:r>
              <a:rPr lang="ru-RU" dirty="0" smtClean="0"/>
              <a:t>Након </a:t>
            </a:r>
            <a:r>
              <a:rPr lang="ru-RU" dirty="0"/>
              <a:t>тога се јачим притиском кажипрста </a:t>
            </a:r>
            <a:r>
              <a:rPr lang="ru-RU" dirty="0" smtClean="0"/>
              <a:t>спречи </a:t>
            </a:r>
            <a:r>
              <a:rPr lang="ru-RU" dirty="0"/>
              <a:t>даљње </a:t>
            </a:r>
            <a:r>
              <a:rPr lang="ru-RU" dirty="0" smtClean="0"/>
              <a:t>истицање течности, </a:t>
            </a:r>
            <a:r>
              <a:rPr lang="ru-RU" dirty="0"/>
              <a:t>пипета се извади из </a:t>
            </a:r>
            <a:r>
              <a:rPr lang="ru-RU" dirty="0" smtClean="0"/>
              <a:t>течности </a:t>
            </a:r>
            <a:r>
              <a:rPr lang="ru-RU" dirty="0"/>
              <a:t>лаганим повлачењем врха пипете по </a:t>
            </a:r>
            <a:r>
              <a:rPr lang="ru-RU" dirty="0" smtClean="0"/>
              <a:t>зидовима </a:t>
            </a:r>
            <a:r>
              <a:rPr lang="ru-RU" dirty="0"/>
              <a:t>посуде. </a:t>
            </a:r>
          </a:p>
          <a:p>
            <a:r>
              <a:rPr lang="ru-RU" dirty="0" smtClean="0"/>
              <a:t>Течност </a:t>
            </a:r>
            <a:r>
              <a:rPr lang="ru-RU" dirty="0"/>
              <a:t>се из пипете испушта у другу посуду тако да се врх пипете наслони на </a:t>
            </a:r>
            <a:r>
              <a:rPr lang="ru-RU" dirty="0" smtClean="0"/>
              <a:t>зид </a:t>
            </a:r>
            <a:r>
              <a:rPr lang="ru-RU" dirty="0"/>
              <a:t>посуде и одмакне кажипрст. </a:t>
            </a:r>
            <a:endParaRPr lang="ru-RU" dirty="0" smtClean="0"/>
          </a:p>
          <a:p>
            <a:endParaRPr lang="en-US" dirty="0"/>
          </a:p>
        </p:txBody>
      </p:sp>
      <p:pic>
        <p:nvPicPr>
          <p:cNvPr id="6146" name="Slika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5257800"/>
            <a:ext cx="960312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23662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u="sng" dirty="0"/>
              <a:t>Пипете и поступак пипетирања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Када из пипете исцури сва течност, врх пипете се мора налазити 2 до 3 цм изнад нивоа течности. Причека се још 15 секунди, заврти пипету међу прстима тако да се начини један окрет и истовремено извлачи пипету изван посуде, како би истекла преостала течност из пипете. </a:t>
            </a:r>
          </a:p>
          <a:p>
            <a:r>
              <a:rPr lang="ru-RU" sz="2400" dirty="0"/>
              <a:t>Не сме се удувавати ваздух у пипету. </a:t>
            </a:r>
          </a:p>
          <a:p>
            <a:r>
              <a:rPr lang="ru-RU" sz="2400" dirty="0"/>
              <a:t>Ако након истицања течности остану капи на зидовима пипете значи да пипета није чиста, да је треба опрати и поновно пипетирати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Slika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8863" y="4800600"/>
            <a:ext cx="1417512" cy="1912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017832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Vlada\Desktop\боце са цесмицом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2809875" cy="28098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Vlada\Desktop\аутоматске пипете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1066800"/>
            <a:ext cx="1892300" cy="3175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Vlada\Desktop\automatske pipet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2192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Vlada\Desktop\multikanaln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0005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Vlada\Desktop\plasticne pipet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300" y="3430137"/>
            <a:ext cx="2891617" cy="28916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2819400" y="228600"/>
            <a:ext cx="330661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4400" dirty="0" smtClean="0">
                <a:solidFill>
                  <a:prstClr val="black"/>
                </a:solidFill>
                <a:ea typeface="+mj-ea"/>
                <a:cs typeface="+mj-cs"/>
              </a:rPr>
              <a:t>Врсте пипета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26310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Vlada\Desktop\nastavc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066800"/>
            <a:ext cx="3995279" cy="22925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Vlada\Desktop\nastavci u kutij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295400"/>
            <a:ext cx="3427413" cy="41163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Vlada\Desktop\nastavci sa filtero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429000"/>
            <a:ext cx="3152775" cy="31527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1600200" y="228600"/>
            <a:ext cx="644330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4400" dirty="0" smtClean="0">
                <a:solidFill>
                  <a:prstClr val="black"/>
                </a:solidFill>
                <a:ea typeface="+mj-ea"/>
                <a:cs typeface="+mj-cs"/>
              </a:rPr>
              <a:t>Врсте наставака за пипете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816500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Прање стакленог посуђа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Обично је довољно опрати судове обичном водом, а потом их испрати дестилованом водом. </a:t>
            </a:r>
            <a:endParaRPr lang="ru-RU" dirty="0" smtClean="0"/>
          </a:p>
          <a:p>
            <a:r>
              <a:rPr lang="ru-RU" dirty="0" smtClean="0"/>
              <a:t>Такође </a:t>
            </a:r>
            <a:r>
              <a:rPr lang="ru-RU" dirty="0"/>
              <a:t>је пожељно детаљно опрати судове четкицом и детерџентом, а у зависности од природе супстанце, могуће је (и пожељно) прање концентрованим растворима киселина или база. </a:t>
            </a:r>
            <a:endParaRPr lang="ru-RU" dirty="0" smtClean="0"/>
          </a:p>
          <a:p>
            <a:r>
              <a:rPr lang="ru-RU" dirty="0" smtClean="0"/>
              <a:t>Јако </a:t>
            </a:r>
            <a:r>
              <a:rPr lang="ru-RU" dirty="0"/>
              <a:t>запрљани судови потапају се у раствор хром-сумпорне киселине </a:t>
            </a:r>
            <a:r>
              <a:rPr lang="ru-RU" dirty="0" smtClean="0"/>
              <a:t>који </a:t>
            </a:r>
            <a:r>
              <a:rPr lang="ru-RU" dirty="0"/>
              <a:t>се може користити више пута, након чега се суд испира топлом и потом дестилованом водом.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7697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Прибор за мерење запремине. Градуисани судови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За мерење запремине течности најчешће се употребљавају мензура, пипета, бирета и нормални суд</a:t>
            </a:r>
            <a:r>
              <a:rPr lang="ru-RU" dirty="0" smtClean="0"/>
              <a:t>. </a:t>
            </a:r>
          </a:p>
          <a:p>
            <a:r>
              <a:rPr lang="ru-RU" dirty="0"/>
              <a:t>Мензура служи за грубо одмеравање запремине течности са прецизношћу очитавања запремине једнаком половини величине најмањег подељка. </a:t>
            </a:r>
            <a:endParaRPr lang="ru-RU" dirty="0" smtClean="0"/>
          </a:p>
          <a:p>
            <a:r>
              <a:rPr lang="ru-RU" dirty="0" smtClean="0"/>
              <a:t>Такође</a:t>
            </a:r>
            <a:r>
              <a:rPr lang="ru-RU" dirty="0"/>
              <a:t>, правилно је за мерење одређене запремине увек изабрати прву „већу“ </a:t>
            </a:r>
            <a:r>
              <a:rPr lang="ru-RU" dirty="0" smtClean="0"/>
              <a:t>мензуру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18548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Прибор за мерење запремине. Градуисани судови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Приликом </a:t>
            </a:r>
            <a:r>
              <a:rPr lang="ru-RU" dirty="0"/>
              <a:t>очитавања запремине која се налази у мензури увек се посматра доњи мениск </a:t>
            </a:r>
            <a:r>
              <a:rPr lang="ru-RU" dirty="0" smtClean="0"/>
              <a:t>течности.</a:t>
            </a:r>
            <a:endParaRPr lang="en-US" dirty="0"/>
          </a:p>
        </p:txBody>
      </p:sp>
      <p:pic>
        <p:nvPicPr>
          <p:cNvPr id="1026" name="Picture 2" descr="C:\Users\Vlada\Desktop\менѕур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452" y="3352800"/>
            <a:ext cx="3321424" cy="2743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Vlada\Desktop\ocitavanje zapremin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743201"/>
            <a:ext cx="3603812" cy="3352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85551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Пипете и поступак пипетирања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Пипете су стаклене </a:t>
            </a:r>
            <a:r>
              <a:rPr lang="ru-RU" dirty="0" smtClean="0"/>
              <a:t>цеви </a:t>
            </a:r>
            <a:r>
              <a:rPr lang="ru-RU" dirty="0"/>
              <a:t>које су на оба краја сужене. </a:t>
            </a:r>
            <a:endParaRPr lang="ru-RU" dirty="0" smtClean="0"/>
          </a:p>
          <a:p>
            <a:r>
              <a:rPr lang="ru-RU" dirty="0" smtClean="0"/>
              <a:t>Доњи део </a:t>
            </a:r>
            <a:r>
              <a:rPr lang="ru-RU" dirty="0"/>
              <a:t>пипете је сужен у капилару. Разликују се трбушасте (1) </a:t>
            </a:r>
            <a:r>
              <a:rPr lang="ru-RU" dirty="0" smtClean="0"/>
              <a:t>и градуисане </a:t>
            </a:r>
            <a:r>
              <a:rPr lang="ru-RU" dirty="0"/>
              <a:t>пипете (2) </a:t>
            </a:r>
            <a:endParaRPr lang="en-US" dirty="0"/>
          </a:p>
        </p:txBody>
      </p:sp>
      <p:pic>
        <p:nvPicPr>
          <p:cNvPr id="2050" name="Slika 3" descr="http://www.ktf-split.hr/glossary/image/pipets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4300" y="2362200"/>
            <a:ext cx="1409700" cy="40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971876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Пипете и поступак пипетирања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Пипета </a:t>
            </a:r>
            <a:r>
              <a:rPr lang="ru-RU" dirty="0" smtClean="0"/>
              <a:t>се </a:t>
            </a:r>
            <a:r>
              <a:rPr lang="ru-RU" dirty="0"/>
              <a:t>користи за преношење и укапавање течности, прецизније одмеравање течности у односу на </a:t>
            </a:r>
            <a:r>
              <a:rPr lang="ru-RU" dirty="0" smtClean="0"/>
              <a:t>мензуру.</a:t>
            </a:r>
          </a:p>
          <a:p>
            <a:r>
              <a:rPr lang="ru-RU" dirty="0" smtClean="0"/>
              <a:t>Постоје </a:t>
            </a:r>
            <a:r>
              <a:rPr lang="ru-RU" dirty="0"/>
              <a:t>градуисане пипете код којих вредности на скали могу ићи одоздо навише или обрнуто. </a:t>
            </a:r>
            <a:endParaRPr lang="ru-RU" dirty="0" smtClean="0"/>
          </a:p>
          <a:p>
            <a:r>
              <a:rPr lang="ru-RU" dirty="0" smtClean="0"/>
              <a:t>Постоје </a:t>
            </a:r>
            <a:r>
              <a:rPr lang="ru-RU" dirty="0"/>
              <a:t>и микропипете </a:t>
            </a:r>
            <a:r>
              <a:rPr lang="ru-RU" dirty="0" smtClean="0"/>
              <a:t>и </a:t>
            </a:r>
            <a:r>
              <a:rPr lang="ru-RU" dirty="0"/>
              <a:t>тзв. трбушасте пипете </a:t>
            </a:r>
            <a:r>
              <a:rPr lang="ru-RU" dirty="0" smtClean="0"/>
              <a:t>које </a:t>
            </a:r>
            <a:r>
              <a:rPr lang="ru-RU" dirty="0"/>
              <a:t>омогућавају тачније мерење запремине од градуисаних. 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96693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Пипете и поступак пипетирања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Израђују се за волумене од 1 до 100 </a:t>
            </a:r>
            <a:r>
              <a:rPr lang="en-US" dirty="0" smtClean="0"/>
              <a:t>ml</a:t>
            </a:r>
            <a:r>
              <a:rPr lang="ru-RU" dirty="0" smtClean="0"/>
              <a:t>. </a:t>
            </a:r>
            <a:endParaRPr lang="en-US" dirty="0" smtClean="0"/>
          </a:p>
          <a:p>
            <a:r>
              <a:rPr lang="ru-RU" dirty="0" smtClean="0"/>
              <a:t>Трбушасте </a:t>
            </a:r>
            <a:r>
              <a:rPr lang="ru-RU" dirty="0"/>
              <a:t>пипете употребљавају се када је потребно узети и </a:t>
            </a:r>
            <a:r>
              <a:rPr lang="ru-RU" dirty="0" smtClean="0"/>
              <a:t>пренети т</a:t>
            </a:r>
            <a:r>
              <a:rPr lang="en-US" dirty="0" smtClean="0"/>
              <a:t>a</a:t>
            </a:r>
            <a:r>
              <a:rPr lang="ru-RU" dirty="0" smtClean="0"/>
              <a:t>чан </a:t>
            </a:r>
            <a:r>
              <a:rPr lang="ru-RU" dirty="0"/>
              <a:t>волумен </a:t>
            </a:r>
            <a:r>
              <a:rPr lang="sr-Cyrl-RS" dirty="0" smtClean="0"/>
              <a:t>раствора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На </a:t>
            </a:r>
            <a:r>
              <a:rPr lang="ru-RU" dirty="0"/>
              <a:t>горњем суженом </a:t>
            </a:r>
            <a:r>
              <a:rPr lang="ru-RU" dirty="0" smtClean="0"/>
              <a:t>делу </a:t>
            </a:r>
            <a:r>
              <a:rPr lang="ru-RU" dirty="0"/>
              <a:t>пипете налази се </a:t>
            </a:r>
            <a:r>
              <a:rPr lang="ru-RU" dirty="0" smtClean="0"/>
              <a:t>ознака </a:t>
            </a:r>
            <a:r>
              <a:rPr lang="ru-RU" dirty="0"/>
              <a:t>која означава до </a:t>
            </a:r>
            <a:r>
              <a:rPr lang="ru-RU" dirty="0" smtClean="0"/>
              <a:t>које запремине треба </a:t>
            </a:r>
            <a:r>
              <a:rPr lang="ru-RU" dirty="0"/>
              <a:t>пипету напунити </a:t>
            </a:r>
            <a:r>
              <a:rPr lang="ru-RU" dirty="0" smtClean="0"/>
              <a:t>раствором. </a:t>
            </a:r>
          </a:p>
          <a:p>
            <a:r>
              <a:rPr lang="ru-RU" dirty="0" smtClean="0"/>
              <a:t>Тај </a:t>
            </a:r>
            <a:r>
              <a:rPr lang="ru-RU" dirty="0"/>
              <a:t>волумен </a:t>
            </a:r>
            <a:r>
              <a:rPr lang="ru-RU" dirty="0" smtClean="0"/>
              <a:t>раствора </a:t>
            </a:r>
            <a:r>
              <a:rPr lang="ru-RU" dirty="0"/>
              <a:t>и </a:t>
            </a:r>
            <a:r>
              <a:rPr lang="ru-RU" dirty="0" smtClean="0"/>
              <a:t>услови </a:t>
            </a:r>
            <a:r>
              <a:rPr lang="ru-RU" dirty="0"/>
              <a:t>баждарења означени су на трбушастом </a:t>
            </a:r>
            <a:r>
              <a:rPr lang="ru-RU" dirty="0" smtClean="0"/>
              <a:t>делу </a:t>
            </a:r>
            <a:r>
              <a:rPr lang="ru-RU" dirty="0"/>
              <a:t>пипете. </a:t>
            </a:r>
            <a:endParaRPr lang="ru-RU" dirty="0" smtClean="0"/>
          </a:p>
          <a:p>
            <a:r>
              <a:rPr lang="ru-RU" dirty="0" smtClean="0"/>
              <a:t>Градуиране </a:t>
            </a:r>
            <a:r>
              <a:rPr lang="ru-RU" dirty="0"/>
              <a:t>пипете имају скалу </a:t>
            </a:r>
            <a:r>
              <a:rPr lang="ru-RU" dirty="0" smtClean="0"/>
              <a:t>подељену </a:t>
            </a:r>
            <a:r>
              <a:rPr lang="ru-RU" dirty="0"/>
              <a:t>на јединице и </a:t>
            </a:r>
            <a:r>
              <a:rPr lang="ru-RU" dirty="0" smtClean="0"/>
              <a:t>десетине </a:t>
            </a:r>
            <a:r>
              <a:rPr lang="ru-RU" dirty="0"/>
              <a:t>милилитара. Мање су прецизне од трбушастих и користе се код узимања волумена </a:t>
            </a:r>
            <a:r>
              <a:rPr lang="ru-RU" dirty="0" smtClean="0"/>
              <a:t>чија тачност </a:t>
            </a:r>
            <a:r>
              <a:rPr lang="ru-RU" dirty="0"/>
              <a:t>не мора бити велика</a:t>
            </a:r>
            <a:r>
              <a:rPr lang="ru-RU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55770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Пипете и поступак пипетирања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Бирета </a:t>
            </a:r>
            <a:r>
              <a:rPr lang="ru-RU" dirty="0" smtClean="0"/>
              <a:t>се </a:t>
            </a:r>
            <a:r>
              <a:rPr lang="ru-RU" dirty="0"/>
              <a:t>користи за најпрецизније мерење запремине течности. </a:t>
            </a:r>
            <a:endParaRPr lang="en-US" dirty="0" smtClean="0"/>
          </a:p>
          <a:p>
            <a:r>
              <a:rPr lang="ru-RU" dirty="0" smtClean="0"/>
              <a:t>Шелбахова бирета </a:t>
            </a:r>
            <a:r>
              <a:rPr lang="ru-RU" dirty="0"/>
              <a:t>има задњи зид обојен у бело са плавом цртом на средини. </a:t>
            </a:r>
            <a:endParaRPr lang="en-US" dirty="0" smtClean="0"/>
          </a:p>
          <a:p>
            <a:r>
              <a:rPr lang="ru-RU" dirty="0" smtClean="0"/>
              <a:t>На </a:t>
            </a:r>
            <a:r>
              <a:rPr lang="ru-RU" dirty="0"/>
              <a:t>месту мениска течности црта изгледа као </a:t>
            </a:r>
            <a:r>
              <a:rPr lang="ru-RU" dirty="0" smtClean="0"/>
              <a:t>пресечена, </a:t>
            </a:r>
            <a:r>
              <a:rPr lang="ru-RU" dirty="0"/>
              <a:t>што олакшава очитавање запремине. </a:t>
            </a:r>
            <a:endParaRPr lang="en-US" dirty="0" smtClean="0"/>
          </a:p>
          <a:p>
            <a:r>
              <a:rPr lang="ru-RU" dirty="0" smtClean="0"/>
              <a:t>Брзина </a:t>
            </a:r>
            <a:r>
              <a:rPr lang="ru-RU" dirty="0"/>
              <a:t>којом се испушта течност из бирете не сме да буде велика како не би настала грешка у мерењу запремине услед заостале течности која се није слила низ њене зидове. </a:t>
            </a:r>
            <a:endParaRPr lang="en-US" dirty="0" smtClean="0"/>
          </a:p>
          <a:p>
            <a:r>
              <a:rPr lang="ru-RU" dirty="0" smtClean="0"/>
              <a:t>Славина </a:t>
            </a:r>
            <a:r>
              <a:rPr lang="ru-RU" dirty="0"/>
              <a:t>на бирети мора бити чиста и подмазана лабораторијском машћу уколико није израђена од пластичних материјала или тефлона. </a:t>
            </a:r>
            <a:endParaRPr lang="en-US" dirty="0"/>
          </a:p>
        </p:txBody>
      </p:sp>
      <p:pic>
        <p:nvPicPr>
          <p:cNvPr id="3074" name="Picture 2" descr="C:\Users\Vlada\Desktop\selbahova bret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152400"/>
            <a:ext cx="914400" cy="19335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81969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Пипете и поступак пипетирања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200" dirty="0"/>
              <a:t>За пипетирање раствора користи се пропипета која се састоји од гумене лоптице с три вентила и која се ставља на </a:t>
            </a:r>
            <a:r>
              <a:rPr lang="ru-RU" sz="2200" dirty="0" smtClean="0"/>
              <a:t>пипету</a:t>
            </a:r>
            <a:r>
              <a:rPr lang="en-US" sz="2200" dirty="0" smtClean="0"/>
              <a:t>.</a:t>
            </a:r>
          </a:p>
          <a:p>
            <a:r>
              <a:rPr lang="ru-RU" sz="2200" dirty="0" smtClean="0"/>
              <a:t>Помоћу </a:t>
            </a:r>
            <a:r>
              <a:rPr lang="ru-RU" sz="2200" dirty="0"/>
              <a:t>вентила А (</a:t>
            </a:r>
            <a:r>
              <a:rPr lang="ru-RU" sz="2200" dirty="0" smtClean="0"/>
              <a:t>А</a:t>
            </a:r>
            <a:r>
              <a:rPr lang="en-US" sz="2200" dirty="0" err="1" smtClean="0"/>
              <a:t>ir</a:t>
            </a:r>
            <a:r>
              <a:rPr lang="ru-RU" sz="2200" dirty="0" smtClean="0"/>
              <a:t>) </a:t>
            </a:r>
            <a:r>
              <a:rPr lang="ru-RU" sz="2200" dirty="0"/>
              <a:t>истискује се ваздух из лоптице. Пипета се потом урони у раствор и помоћу вентила С </a:t>
            </a:r>
            <a:r>
              <a:rPr lang="ru-RU" sz="2200" dirty="0" smtClean="0"/>
              <a:t>(</a:t>
            </a:r>
            <a:r>
              <a:rPr lang="en-US" sz="2200" dirty="0" smtClean="0"/>
              <a:t>Suction</a:t>
            </a:r>
            <a:r>
              <a:rPr lang="ru-RU" sz="2200" dirty="0" smtClean="0"/>
              <a:t>) </a:t>
            </a:r>
            <a:r>
              <a:rPr lang="ru-RU" sz="2200" dirty="0"/>
              <a:t>усиса се раствор у пипету. Ако се пипета није напунила, поново се стисне вентил А, испразни лоптица и настави усисавање до отприлике 1 </a:t>
            </a:r>
            <a:r>
              <a:rPr lang="en-US" sz="2200" dirty="0" smtClean="0"/>
              <a:t>cm</a:t>
            </a:r>
            <a:r>
              <a:rPr lang="ru-RU" sz="2200" dirty="0" smtClean="0"/>
              <a:t> </a:t>
            </a:r>
            <a:r>
              <a:rPr lang="ru-RU" sz="2200" dirty="0"/>
              <a:t>изнад ознаке. Вентилом Е (</a:t>
            </a:r>
            <a:r>
              <a:rPr lang="ru-RU" sz="2200" dirty="0" smtClean="0"/>
              <a:t>Е</a:t>
            </a:r>
            <a:r>
              <a:rPr lang="en-US" sz="2200" dirty="0" err="1" smtClean="0"/>
              <a:t>mpty</a:t>
            </a:r>
            <a:r>
              <a:rPr lang="ru-RU" sz="2200" dirty="0" smtClean="0"/>
              <a:t>) </a:t>
            </a:r>
            <a:r>
              <a:rPr lang="ru-RU" sz="2200" dirty="0"/>
              <a:t>испусти се раствор до ознаке, односно испусти се садржај пипете у припремљену посуду без скидања пропипете са </a:t>
            </a:r>
            <a:r>
              <a:rPr lang="ru-RU" sz="2200" dirty="0" smtClean="0"/>
              <a:t>пипете.</a:t>
            </a:r>
            <a:endParaRPr lang="en-US" sz="2200" dirty="0" smtClean="0"/>
          </a:p>
          <a:p>
            <a:endParaRPr lang="en-US" dirty="0"/>
          </a:p>
        </p:txBody>
      </p:sp>
      <p:pic>
        <p:nvPicPr>
          <p:cNvPr id="4098" name="Picture 2" descr="xbb722eid627apv5953gjr1br0028e1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876800"/>
            <a:ext cx="1522742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yyd66ebd72r099bf80cacv3mt6528eo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825124"/>
            <a:ext cx="2174913" cy="155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Vlada\Desktop\propipet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686299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098859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Пипете и поступак пипетирања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Никад се не сме дозволити да раствор уђе у пропипету! </a:t>
            </a:r>
            <a:endParaRPr lang="en-US" dirty="0"/>
          </a:p>
          <a:p>
            <a:r>
              <a:rPr lang="ru-RU" dirty="0"/>
              <a:t>Током испуштања течности врх пипете треба да додирује зид суда. Када сва течност истекне, сачека се 15 секунди да се сва течност слије са зидова. </a:t>
            </a:r>
            <a:endParaRPr lang="en-US" dirty="0"/>
          </a:p>
          <a:p>
            <a:r>
              <a:rPr lang="ru-RU" dirty="0"/>
              <a:t>Начин калибрације пипета је такав да запремина последње капи, која заостаје у врху пипете, није узета у обзир; према томе, ову кап никада не треба истискивати.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79645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880</Words>
  <Application>Microsoft Office PowerPoint</Application>
  <PresentationFormat>On-screen Show (4:3)</PresentationFormat>
  <Paragraphs>58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УНИВЕРЗИТЕТ У КРАГУЈЕВЦУ ФАКУЛТЕТ МЕДИЦИНСКИХ НАУКА</vt:lpstr>
      <vt:lpstr>Прибор за мерење запремине. Градуисани судови</vt:lpstr>
      <vt:lpstr>Прибор за мерење запремине. Градуисани судови</vt:lpstr>
      <vt:lpstr>Пипете и поступак пипетирања</vt:lpstr>
      <vt:lpstr>Пипете и поступак пипетирања</vt:lpstr>
      <vt:lpstr>Пипете и поступак пипетирања</vt:lpstr>
      <vt:lpstr>Пипете и поступак пипетирања</vt:lpstr>
      <vt:lpstr>Пипете и поступак пипетирања</vt:lpstr>
      <vt:lpstr>Пипете и поступак пипетирања</vt:lpstr>
      <vt:lpstr>Пипете и поступак пипетирања</vt:lpstr>
      <vt:lpstr>Пипете и поступак пипетирања</vt:lpstr>
      <vt:lpstr>Slide 12</vt:lpstr>
      <vt:lpstr>Slide 13</vt:lpstr>
      <vt:lpstr>Прање стакленог посуђа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Пипетирање</dc:title>
  <dc:creator>Vlada</dc:creator>
  <cp:lastModifiedBy>Vladimir Zivkovic</cp:lastModifiedBy>
  <cp:revision>12</cp:revision>
  <dcterms:created xsi:type="dcterms:W3CDTF">2006-08-16T00:00:00Z</dcterms:created>
  <dcterms:modified xsi:type="dcterms:W3CDTF">2020-03-26T12:55:49Z</dcterms:modified>
</cp:coreProperties>
</file>